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vml" ContentType="application/vnd.openxmlformats-officedocument.vmlDrawi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embeddings/oleObject7.bin" ContentType="application/vnd.openxmlformats-officedocument.oleObject"/>
  <Override PartName="/ppt/notesSlides/notesSlide11.xml" ContentType="application/vnd.openxmlformats-officedocument.presentationml.notesSlide+xml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embeddings/oleObject13.bin" ContentType="application/vnd.openxmlformats-officedocument.oleObject"/>
  <Override PartName="/ppt/notesSlides/notesSlide19.xml" ContentType="application/vnd.openxmlformats-officedocument.presentationml.notesSlide+xml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576" r:id="rId2"/>
    <p:sldId id="578" r:id="rId3"/>
    <p:sldId id="542" r:id="rId4"/>
    <p:sldId id="548" r:id="rId5"/>
    <p:sldId id="549" r:id="rId6"/>
    <p:sldId id="550" r:id="rId7"/>
    <p:sldId id="551" r:id="rId8"/>
    <p:sldId id="555" r:id="rId9"/>
    <p:sldId id="556" r:id="rId10"/>
    <p:sldId id="557" r:id="rId11"/>
    <p:sldId id="558" r:id="rId12"/>
    <p:sldId id="559" r:id="rId13"/>
    <p:sldId id="560" r:id="rId14"/>
    <p:sldId id="562" r:id="rId15"/>
    <p:sldId id="563" r:id="rId16"/>
    <p:sldId id="564" r:id="rId17"/>
    <p:sldId id="579" r:id="rId18"/>
    <p:sldId id="566" r:id="rId19"/>
    <p:sldId id="567" r:id="rId20"/>
    <p:sldId id="568" r:id="rId21"/>
    <p:sldId id="580" r:id="rId22"/>
    <p:sldId id="570" r:id="rId23"/>
    <p:sldId id="571" r:id="rId24"/>
    <p:sldId id="572" r:id="rId25"/>
    <p:sldId id="573" r:id="rId26"/>
    <p:sldId id="574" r:id="rId27"/>
    <p:sldId id="582" r:id="rId28"/>
    <p:sldId id="583" r:id="rId29"/>
    <p:sldId id="584" r:id="rId30"/>
    <p:sldId id="581" r:id="rId31"/>
  </p:sldIdLst>
  <p:sldSz cx="9144000" cy="6858000" type="screen4x3"/>
  <p:notesSz cx="6997700" cy="92837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BBDC"/>
    <a:srgbClr val="65B5D9"/>
    <a:srgbClr val="87C5E1"/>
    <a:srgbClr val="99CCFF"/>
    <a:srgbClr val="A7D2FF"/>
    <a:srgbClr val="3366FF"/>
    <a:srgbClr val="DBA623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-105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5895" cy="75895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Relationship Id="rId2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image" Target="../media/image22.emf"/><Relationship Id="rId2" Type="http://schemas.openxmlformats.org/officeDocument/2006/relationships/image" Target="../media/image2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3550"/>
          </a:xfrm>
          <a:prstGeom prst="rect">
            <a:avLst/>
          </a:prstGeom>
        </p:spPr>
        <p:txBody>
          <a:bodyPr vert="horz" lIns="87996" tIns="43998" rIns="87996" bIns="43998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2400" y="0"/>
            <a:ext cx="3033713" cy="463550"/>
          </a:xfrm>
          <a:prstGeom prst="rect">
            <a:avLst/>
          </a:prstGeom>
        </p:spPr>
        <p:txBody>
          <a:bodyPr vert="horz" lIns="87996" tIns="43998" rIns="87996" bIns="43998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32125" cy="463550"/>
          </a:xfrm>
          <a:prstGeom prst="rect">
            <a:avLst/>
          </a:prstGeom>
        </p:spPr>
        <p:txBody>
          <a:bodyPr vert="horz" lIns="87996" tIns="43998" rIns="87996" bIns="43998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2400" y="8818563"/>
            <a:ext cx="3033713" cy="463550"/>
          </a:xfrm>
          <a:prstGeom prst="rect">
            <a:avLst/>
          </a:prstGeom>
        </p:spPr>
        <p:txBody>
          <a:bodyPr vert="horz" wrap="square" lIns="87996" tIns="43998" rIns="87996" bIns="43998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80EDB337-1A4B-2047-B21A-A3D64602AE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427480"/>
      </p:ext>
    </p:extLst>
  </p:cSld>
  <p:clrMap bg1="lt1" tx1="dk1" bg2="lt2" tx2="dk2" accent1="accent1" accent2="accent2" accent3="accent3" accent4="accent4" accent5="accent5" accent6="accent6" hlink="hlink" folHlink="folHlink"/>
  <p:hf sldNum="0" ftr="0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3550"/>
          </a:xfrm>
          <a:prstGeom prst="rect">
            <a:avLst/>
          </a:prstGeom>
        </p:spPr>
        <p:txBody>
          <a:bodyPr vert="horz" lIns="93021" tIns="46511" rIns="93021" bIns="4651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3988" y="0"/>
            <a:ext cx="3032125" cy="463550"/>
          </a:xfrm>
          <a:prstGeom prst="rect">
            <a:avLst/>
          </a:prstGeom>
        </p:spPr>
        <p:txBody>
          <a:bodyPr vert="horz" lIns="93021" tIns="46511" rIns="93021" bIns="4651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792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21" tIns="46511" rIns="93021" bIns="4651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088" y="4410075"/>
            <a:ext cx="5597525" cy="4176713"/>
          </a:xfrm>
          <a:prstGeom prst="rect">
            <a:avLst/>
          </a:prstGeom>
        </p:spPr>
        <p:txBody>
          <a:bodyPr vert="horz" lIns="93021" tIns="46511" rIns="93021" bIns="46511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8563"/>
            <a:ext cx="3032125" cy="463550"/>
          </a:xfrm>
          <a:prstGeom prst="rect">
            <a:avLst/>
          </a:prstGeom>
        </p:spPr>
        <p:txBody>
          <a:bodyPr vert="horz" lIns="93021" tIns="46511" rIns="93021" bIns="4651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3988" y="8818563"/>
            <a:ext cx="3032125" cy="463550"/>
          </a:xfrm>
          <a:prstGeom prst="rect">
            <a:avLst/>
          </a:prstGeom>
        </p:spPr>
        <p:txBody>
          <a:bodyPr vert="horz" wrap="square" lIns="93021" tIns="46511" rIns="93021" bIns="4651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Calibri" charset="0"/>
              </a:defRPr>
            </a:lvl1pPr>
          </a:lstStyle>
          <a:p>
            <a:fld id="{2509EE4C-65C6-D14D-9C85-9B27CCE2DC4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56445"/>
      </p:ext>
    </p:extLst>
  </p:cSld>
  <p:clrMap bg1="lt1" tx1="dk1" bg2="lt2" tx2="dk2" accent1="accent1" accent2="accent2" accent3="accent3" accent4="accent4" accent5="accent5" accent6="accent6" hlink="hlink" folHlink="folHlink"/>
  <p:hf sldNum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8788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8789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8788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8789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8788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8789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208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2083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2083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46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4692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4693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228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22884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22885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228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22884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22885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92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9268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39269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8788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8789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8788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8789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269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26980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26981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92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9268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39269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10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107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3107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3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3124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33125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51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5172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35173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7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7220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37221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92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9268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39269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10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107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3107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10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107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3107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10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1076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31077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67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6740" name="Header Placeholder 4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MAR(1) Workshop - ESA 2007, San Jose, CA</a:t>
            </a:r>
          </a:p>
        </p:txBody>
      </p:sp>
      <p:sp>
        <p:nvSpPr>
          <p:cNvPr id="116741" name="Date Placeholder 6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300">
                <a:solidFill>
                  <a:srgbClr val="000000"/>
                </a:solidFill>
              </a:rPr>
              <a:t>5 Aug 2007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39C7A46-807F-594A-BB52-0034AE28EA2B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3BF498-4EC7-7448-9980-65C486CEBF6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93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7263A3-DC0C-0040-A4EE-2E4A743E308E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FDA692C-B4A3-DE4D-BB25-78EB9D71431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739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0415DF5-7FE4-5C4A-B368-40F2A30E79A6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39D6DA-46AB-7F45-8DD1-43A8BC738C3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889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36245FA-5CFE-A24D-ABED-51C4E147ED5E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8332F2-3E96-CB4C-8B40-A586B42C1D8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92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EAE515-B063-8646-827D-39D237AFC359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38DBC8-D81F-3A4E-BD25-9DA6F700802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27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9ABE9C3-9408-A647-85A8-38FF505521A5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586168-52AB-5B4E-875B-556DA9E13BF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822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620C63A-75FE-7644-ADD2-DA84DF147B67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665149-1ECC-3543-93FA-A0AA6E8BC84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567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8705CFF-A034-CB43-8015-73F5D09A2C69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1AF6BB-CFF9-B94A-8CBB-272A9C05BC2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2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AF0E4E-8967-4B42-B40A-B6B12FDAC717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640386-D5D8-5342-B090-47A517AD163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491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72C29B5-F642-2F4D-AA50-08BDB6B70E07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F48043-52E7-D741-BA3E-A4B03363AD5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527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E3A4AB6-8FAB-4748-88C8-9E6EADEECC32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9F6C73-124E-3346-B5DB-E86A8A9B934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29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0AA31E9F-EA06-3845-874E-648AA703E51E}" type="datetime1">
              <a:rPr lang="en-US"/>
              <a:pPr/>
              <a:t>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C3EB6951-4E4D-9E4A-A6DA-7A5E4525F964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2.emf"/><Relationship Id="rId6" Type="http://schemas.openxmlformats.org/officeDocument/2006/relationships/oleObject" Target="../embeddings/oleObject9.bin"/><Relationship Id="rId7" Type="http://schemas.openxmlformats.org/officeDocument/2006/relationships/image" Target="../media/image13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6.emf"/><Relationship Id="rId6" Type="http://schemas.openxmlformats.org/officeDocument/2006/relationships/oleObject" Target="../embeddings/oleObject11.bin"/><Relationship Id="rId7" Type="http://schemas.openxmlformats.org/officeDocument/2006/relationships/image" Target="../media/image17.emf"/><Relationship Id="rId8" Type="http://schemas.openxmlformats.org/officeDocument/2006/relationships/oleObject" Target="../embeddings/oleObject12.bin"/><Relationship Id="rId9" Type="http://schemas.openxmlformats.org/officeDocument/2006/relationships/image" Target="../media/image18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21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oleObject" Target="../embeddings/oleObject14.bin"/><Relationship Id="rId5" Type="http://schemas.openxmlformats.org/officeDocument/2006/relationships/image" Target="../media/image22.emf"/><Relationship Id="rId6" Type="http://schemas.openxmlformats.org/officeDocument/2006/relationships/oleObject" Target="../embeddings/oleObject15.bin"/><Relationship Id="rId7" Type="http://schemas.openxmlformats.org/officeDocument/2006/relationships/image" Target="../media/image23.emf"/><Relationship Id="rId8" Type="http://schemas.openxmlformats.org/officeDocument/2006/relationships/oleObject" Target="../embeddings/oleObject16.bin"/><Relationship Id="rId9" Type="http://schemas.openxmlformats.org/officeDocument/2006/relationships/image" Target="../media/image24.emf"/><Relationship Id="rId10" Type="http://schemas.openxmlformats.org/officeDocument/2006/relationships/oleObject" Target="../embeddings/oleObject17.bin"/><Relationship Id="rId11" Type="http://schemas.openxmlformats.org/officeDocument/2006/relationships/image" Target="../media/image25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oleObject" Target="../embeddings/oleObject18.bin"/><Relationship Id="rId5" Type="http://schemas.openxmlformats.org/officeDocument/2006/relationships/image" Target="../media/image28.emf"/><Relationship Id="rId6" Type="http://schemas.openxmlformats.org/officeDocument/2006/relationships/oleObject" Target="../embeddings/oleObject19.bin"/><Relationship Id="rId7" Type="http://schemas.openxmlformats.org/officeDocument/2006/relationships/image" Target="../media/image29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4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5.emf"/><Relationship Id="rId8" Type="http://schemas.openxmlformats.org/officeDocument/2006/relationships/oleObject" Target="../embeddings/oleObject3.bin"/><Relationship Id="rId9" Type="http://schemas.openxmlformats.org/officeDocument/2006/relationships/image" Target="../media/image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4.emf"/><Relationship Id="rId6" Type="http://schemas.openxmlformats.org/officeDocument/2006/relationships/oleObject" Target="../embeddings/oleObject5.bin"/><Relationship Id="rId7" Type="http://schemas.openxmlformats.org/officeDocument/2006/relationships/image" Target="../media/image8.emf"/><Relationship Id="rId8" Type="http://schemas.openxmlformats.org/officeDocument/2006/relationships/oleObject" Target="../embeddings/oleObject6.bin"/><Relationship Id="rId9" Type="http://schemas.openxmlformats.org/officeDocument/2006/relationships/image" Target="../media/image9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847725" y="539750"/>
            <a:ext cx="7448550" cy="2065338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Introduction to stochastic processes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996950" y="2951163"/>
            <a:ext cx="7150100" cy="225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ts val="4400"/>
              </a:lnSpc>
            </a:pPr>
            <a:r>
              <a:rPr lang="en-US" sz="2800" dirty="0">
                <a:latin typeface="Calibri" charset="0"/>
              </a:rPr>
              <a:t>Mark Scheuerell</a:t>
            </a:r>
          </a:p>
          <a:p>
            <a:pPr algn="ctr" eaLnBrk="1" hangingPunct="1"/>
            <a:endParaRPr lang="en-US" dirty="0">
              <a:latin typeface="Calibri" charset="0"/>
            </a:endParaRPr>
          </a:p>
          <a:p>
            <a:pPr algn="ctr" eaLnBrk="1" hangingPunct="1">
              <a:lnSpc>
                <a:spcPts val="3200"/>
              </a:lnSpc>
            </a:pPr>
            <a:r>
              <a:rPr lang="en-US" i="1" dirty="0" smtClean="0">
                <a:latin typeface="Calibri" charset="0"/>
              </a:rPr>
              <a:t>FISH 507 – Applied Time Series Analysis</a:t>
            </a:r>
          </a:p>
          <a:p>
            <a:pPr algn="ctr" eaLnBrk="1" hangingPunct="1">
              <a:lnSpc>
                <a:spcPts val="3200"/>
              </a:lnSpc>
            </a:pPr>
            <a:endParaRPr lang="en-US" i="1" dirty="0">
              <a:latin typeface="Calibri" charset="0"/>
            </a:endParaRPr>
          </a:p>
          <a:p>
            <a:pPr algn="ctr" eaLnBrk="1" hangingPunct="1">
              <a:lnSpc>
                <a:spcPts val="3200"/>
              </a:lnSpc>
            </a:pPr>
            <a:r>
              <a:rPr lang="en-US" dirty="0" smtClean="0">
                <a:latin typeface="Calibri" charset="0"/>
              </a:rPr>
              <a:t>10 </a:t>
            </a:r>
            <a:r>
              <a:rPr lang="en-US" dirty="0" smtClean="0">
                <a:latin typeface="Calibri" charset="0"/>
              </a:rPr>
              <a:t>January </a:t>
            </a:r>
            <a:r>
              <a:rPr lang="en-US" dirty="0" smtClean="0">
                <a:latin typeface="Calibri" charset="0"/>
              </a:rPr>
              <a:t>2017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2548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Autoregressive 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(AR) models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7767" name="TextBox 5"/>
          <p:cNvSpPr txBox="1">
            <a:spLocks noChangeArrowheads="1"/>
          </p:cNvSpPr>
          <p:nvPr/>
        </p:nvSpPr>
        <p:spPr bwMode="auto">
          <a:xfrm>
            <a:off x="1387573" y="1527491"/>
            <a:ext cx="605263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An </a:t>
            </a:r>
            <a:r>
              <a:rPr lang="en-US" i="1" dirty="0">
                <a:latin typeface="Calibri" charset="0"/>
              </a:rPr>
              <a:t>autoregressive </a:t>
            </a:r>
            <a:r>
              <a:rPr lang="en-US" dirty="0">
                <a:latin typeface="Calibri" charset="0"/>
              </a:rPr>
              <a:t>model of order </a:t>
            </a:r>
            <a:r>
              <a:rPr lang="en-US" i="1" dirty="0">
                <a:latin typeface="Calibri" charset="0"/>
              </a:rPr>
              <a:t>p</a:t>
            </a:r>
            <a:r>
              <a:rPr lang="en-US" dirty="0">
                <a:latin typeface="Calibri" charset="0"/>
              </a:rPr>
              <a:t>, or AR(</a:t>
            </a:r>
            <a:r>
              <a:rPr lang="en-US" i="1" dirty="0">
                <a:latin typeface="Calibri" charset="0"/>
              </a:rPr>
              <a:t>p</a:t>
            </a:r>
            <a:r>
              <a:rPr lang="en-US" dirty="0">
                <a:latin typeface="Calibri" charset="0"/>
              </a:rPr>
              <a:t>), 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is defined as</a:t>
            </a:r>
          </a:p>
        </p:txBody>
      </p:sp>
      <p:graphicFrame>
        <p:nvGraphicFramePr>
          <p:cNvPr id="11776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6323693"/>
              </p:ext>
            </p:extLst>
          </p:nvPr>
        </p:nvGraphicFramePr>
        <p:xfrm>
          <a:off x="2175780" y="2381873"/>
          <a:ext cx="4452938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89" name="Equation" r:id="rId4" imgW="2108200" imgH="228600" progId="Equation.3">
                  <p:embed/>
                </p:oleObj>
              </mc:Choice>
              <mc:Fallback>
                <p:oleObj name="Equation" r:id="rId4" imgW="21082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75780" y="2381873"/>
                        <a:ext cx="4452938" cy="482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7768" name="TextBox 8"/>
          <p:cNvSpPr txBox="1">
            <a:spLocks noChangeArrowheads="1"/>
          </p:cNvSpPr>
          <p:nvPr/>
        </p:nvSpPr>
        <p:spPr bwMode="auto">
          <a:xfrm>
            <a:off x="1387573" y="3094829"/>
            <a:ext cx="4862603" cy="150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7013" indent="0" eaLnBrk="1" hangingPunct="1">
              <a:spcAft>
                <a:spcPts val="1200"/>
              </a:spcAft>
            </a:pPr>
            <a:r>
              <a:rPr lang="en-US" dirty="0" smtClean="0">
                <a:latin typeface="Calibri" charset="0"/>
              </a:rPr>
              <a:t>where we assume</a:t>
            </a:r>
          </a:p>
          <a:p>
            <a:pPr marL="569913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is WN, and</a:t>
            </a:r>
          </a:p>
          <a:p>
            <a:pPr marL="569913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Symbol" charset="2"/>
                <a:cs typeface="Symbol" charset="2"/>
              </a:rPr>
              <a:t>f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p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≠ 0 for order-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p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process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1387573" y="4987743"/>
            <a:ext cx="67926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i="1" dirty="0" smtClean="0">
                <a:latin typeface="Calibri" charset="0"/>
              </a:rPr>
              <a:t>Note</a:t>
            </a:r>
            <a:r>
              <a:rPr lang="en-US" dirty="0" smtClean="0">
                <a:latin typeface="Calibri" charset="0"/>
              </a:rPr>
              <a:t>: RW model is special case of AR(1) with </a:t>
            </a:r>
            <a:r>
              <a:rPr lang="en-US" dirty="0" smtClean="0">
                <a:latin typeface="Symbol" charset="2"/>
                <a:cs typeface="Symbol" charset="2"/>
              </a:rPr>
              <a:t>f</a:t>
            </a:r>
            <a:r>
              <a:rPr lang="en-US" baseline="-25000" dirty="0" smtClean="0">
                <a:latin typeface="Calibri" charset="0"/>
              </a:rPr>
              <a:t>1</a:t>
            </a:r>
            <a:r>
              <a:rPr lang="en-US" dirty="0" smtClean="0">
                <a:latin typeface="Calibri" charset="0"/>
              </a:rPr>
              <a:t> = 1</a:t>
            </a:r>
          </a:p>
        </p:txBody>
      </p:sp>
    </p:spTree>
    <p:extLst>
      <p:ext uri="{BB962C8B-B14F-4D97-AF65-F5344CB8AC3E}">
        <p14:creationId xmlns:p14="http://schemas.microsoft.com/office/powerpoint/2010/main" val="2263165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6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Stationary &amp; </a:t>
            </a:r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nonstationary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 AR models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7767" name="TextBox 5"/>
          <p:cNvSpPr txBox="1">
            <a:spLocks noChangeArrowheads="1"/>
          </p:cNvSpPr>
          <p:nvPr/>
        </p:nvSpPr>
        <p:spPr bwMode="auto">
          <a:xfrm>
            <a:off x="1020028" y="1437482"/>
            <a:ext cx="713019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We can write out an AR(</a:t>
            </a:r>
            <a:r>
              <a:rPr lang="en-US" i="1" dirty="0" smtClean="0">
                <a:latin typeface="Calibri" charset="0"/>
              </a:rPr>
              <a:t>p</a:t>
            </a:r>
            <a:r>
              <a:rPr lang="en-US" dirty="0" smtClean="0">
                <a:latin typeface="Calibri" charset="0"/>
              </a:rPr>
              <a:t>) model using the backward shift notation, such that</a:t>
            </a: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2238424"/>
              </p:ext>
            </p:extLst>
          </p:nvPr>
        </p:nvGraphicFramePr>
        <p:xfrm>
          <a:off x="1689155" y="2345855"/>
          <a:ext cx="5740400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29" name="Equation" r:id="rId4" imgW="2717800" imgH="292100" progId="Equation.3">
                  <p:embed/>
                </p:oleObj>
              </mc:Choice>
              <mc:Fallback>
                <p:oleObj name="Equation" r:id="rId4" imgW="27178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89155" y="2345855"/>
                        <a:ext cx="5740400" cy="615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020028" y="3139991"/>
            <a:ext cx="713019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If we treat </a:t>
            </a:r>
            <a:r>
              <a:rPr lang="en-US" b="1" dirty="0" smtClean="0">
                <a:latin typeface="Calibri" charset="0"/>
              </a:rPr>
              <a:t>B</a:t>
            </a:r>
            <a:r>
              <a:rPr lang="en-US" dirty="0" smtClean="0">
                <a:latin typeface="Calibri" charset="0"/>
              </a:rPr>
              <a:t> as a number, we can out write the </a:t>
            </a:r>
            <a:r>
              <a:rPr lang="en-US" i="1" dirty="0" smtClean="0">
                <a:latin typeface="Calibri" charset="0"/>
              </a:rPr>
              <a:t>characteristic equation </a:t>
            </a:r>
            <a:r>
              <a:rPr lang="en-US" dirty="0" smtClean="0">
                <a:latin typeface="Calibri" charset="0"/>
              </a:rPr>
              <a:t>as</a:t>
            </a:r>
          </a:p>
        </p:txBody>
      </p:sp>
      <p:graphicFrame>
        <p:nvGraphicFramePr>
          <p:cNvPr id="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3519566"/>
              </p:ext>
            </p:extLst>
          </p:nvPr>
        </p:nvGraphicFramePr>
        <p:xfrm>
          <a:off x="1685925" y="4052888"/>
          <a:ext cx="1368425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630" name="Equation" r:id="rId6" imgW="647700" imgH="241300" progId="Equation.3">
                  <p:embed/>
                </p:oleObj>
              </mc:Choice>
              <mc:Fallback>
                <p:oleObj name="Equation" r:id="rId6" imgW="647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85925" y="4052888"/>
                        <a:ext cx="1368425" cy="508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5"/>
          <p:cNvSpPr txBox="1">
            <a:spLocks noChangeArrowheads="1"/>
          </p:cNvSpPr>
          <p:nvPr/>
        </p:nvSpPr>
        <p:spPr bwMode="auto">
          <a:xfrm>
            <a:off x="1020028" y="4752499"/>
            <a:ext cx="713019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In order to be stationary, </a:t>
            </a:r>
            <a:r>
              <a:rPr lang="en-US" i="1" dirty="0" smtClean="0">
                <a:latin typeface="Calibri" charset="0"/>
              </a:rPr>
              <a:t>all roots of char </a:t>
            </a:r>
            <a:r>
              <a:rPr lang="en-US" i="1" dirty="0" err="1" smtClean="0">
                <a:latin typeface="Calibri" charset="0"/>
              </a:rPr>
              <a:t>eqn</a:t>
            </a:r>
            <a:r>
              <a:rPr lang="en-US" i="1" dirty="0" smtClean="0">
                <a:latin typeface="Calibri" charset="0"/>
              </a:rPr>
              <a:t> must exceed 1 in absolute value</a:t>
            </a:r>
          </a:p>
        </p:txBody>
      </p:sp>
    </p:spTree>
    <p:extLst>
      <p:ext uri="{BB962C8B-B14F-4D97-AF65-F5344CB8AC3E}">
        <p14:creationId xmlns:p14="http://schemas.microsoft.com/office/powerpoint/2010/main" val="3839406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Stationary &amp; </a:t>
            </a:r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nonstationary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 AR models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7767" name="TextBox 5"/>
          <p:cNvSpPr txBox="1">
            <a:spLocks noChangeArrowheads="1"/>
          </p:cNvSpPr>
          <p:nvPr/>
        </p:nvSpPr>
        <p:spPr bwMode="auto">
          <a:xfrm>
            <a:off x="1166907" y="1437482"/>
            <a:ext cx="6810186" cy="1800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For example, a RW model is not stationary because </a:t>
            </a:r>
            <a:r>
              <a:rPr lang="en-US" dirty="0">
                <a:latin typeface="Symbol" charset="2"/>
                <a:cs typeface="Symbol" charset="2"/>
              </a:rPr>
              <a:t>f</a:t>
            </a:r>
            <a:r>
              <a:rPr lang="en-US" dirty="0" smtClean="0">
                <a:latin typeface="Calibri" charset="0"/>
              </a:rPr>
              <a:t> = 1 – </a:t>
            </a:r>
            <a:r>
              <a:rPr lang="en-US" b="1" dirty="0" smtClean="0">
                <a:latin typeface="Calibri" charset="0"/>
              </a:rPr>
              <a:t>B</a:t>
            </a:r>
            <a:r>
              <a:rPr lang="en-US" dirty="0" smtClean="0">
                <a:latin typeface="Calibri" charset="0"/>
              </a:rPr>
              <a:t>, and hence, </a:t>
            </a:r>
            <a:r>
              <a:rPr lang="en-US" b="1" dirty="0" smtClean="0">
                <a:latin typeface="Calibri" charset="0"/>
              </a:rPr>
              <a:t>B</a:t>
            </a:r>
            <a:r>
              <a:rPr lang="en-US" dirty="0" smtClean="0">
                <a:latin typeface="Calibri" charset="0"/>
              </a:rPr>
              <a:t> = 1</a:t>
            </a: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However, the AR(1) model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=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0.5x</a:t>
            </a:r>
            <a:r>
              <a:rPr lang="en-US" i="1" baseline="-25000" dirty="0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baseline="-25000" dirty="0">
                <a:solidFill>
                  <a:srgbClr val="000000"/>
                </a:solidFill>
                <a:latin typeface="Calibri" charset="0"/>
              </a:rPr>
              <a:t>-1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 +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 smtClean="0">
                <a:latin typeface="Calibri" charset="0"/>
              </a:rPr>
              <a:t>is because </a:t>
            </a:r>
            <a:r>
              <a:rPr lang="en-US" dirty="0" smtClean="0">
                <a:latin typeface="Symbol" charset="2"/>
                <a:cs typeface="Symbol" charset="2"/>
              </a:rPr>
              <a:t>f</a:t>
            </a:r>
            <a:r>
              <a:rPr lang="en-US" dirty="0" smtClean="0">
                <a:latin typeface="Calibri" charset="0"/>
              </a:rPr>
              <a:t> </a:t>
            </a:r>
            <a:r>
              <a:rPr lang="en-US" dirty="0">
                <a:latin typeface="Calibri" charset="0"/>
              </a:rPr>
              <a:t>= 1 – </a:t>
            </a:r>
            <a:r>
              <a:rPr lang="en-US" dirty="0" smtClean="0">
                <a:latin typeface="Calibri" charset="0"/>
              </a:rPr>
              <a:t>0.5</a:t>
            </a:r>
            <a:r>
              <a:rPr lang="en-US" b="1" dirty="0" smtClean="0">
                <a:latin typeface="Calibri" charset="0"/>
              </a:rPr>
              <a:t>B</a:t>
            </a:r>
            <a:r>
              <a:rPr lang="en-US" dirty="0">
                <a:latin typeface="Calibri" charset="0"/>
              </a:rPr>
              <a:t>, and hence, </a:t>
            </a:r>
            <a:r>
              <a:rPr lang="en-US" b="1" dirty="0">
                <a:latin typeface="Calibri" charset="0"/>
              </a:rPr>
              <a:t>B</a:t>
            </a:r>
            <a:r>
              <a:rPr lang="en-US" dirty="0">
                <a:latin typeface="Calibri" charset="0"/>
              </a:rPr>
              <a:t> = </a:t>
            </a:r>
            <a:r>
              <a:rPr lang="en-US" dirty="0" smtClean="0">
                <a:latin typeface="Calibri" charset="0"/>
              </a:rPr>
              <a:t>2 &gt; 1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622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39" y="3920555"/>
            <a:ext cx="8229600" cy="2743200"/>
          </a:xfrm>
          <a:prstGeom prst="rect">
            <a:avLst/>
          </a:prstGeom>
        </p:spPr>
      </p:pic>
      <p:sp>
        <p:nvSpPr>
          <p:cNvPr id="11981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Examples of AR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(1) </a:t>
            </a:r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processes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543" y="1254632"/>
            <a:ext cx="8229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69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7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Partial </a:t>
            </a:r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autocorrelation 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function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3672" name="TextBox 5"/>
          <p:cNvSpPr txBox="1">
            <a:spLocks noChangeArrowheads="1"/>
          </p:cNvSpPr>
          <p:nvPr/>
        </p:nvSpPr>
        <p:spPr bwMode="auto">
          <a:xfrm>
            <a:off x="717550" y="1487488"/>
            <a:ext cx="77089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7013" indent="-227013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The partial </a:t>
            </a:r>
            <a:r>
              <a:rPr lang="en-US" i="1" dirty="0">
                <a:latin typeface="Calibri" charset="0"/>
              </a:rPr>
              <a:t>autocorrelation function</a:t>
            </a:r>
            <a:r>
              <a:rPr lang="en-US" dirty="0">
                <a:latin typeface="Calibri" charset="0"/>
              </a:rPr>
              <a:t> (PACF) measures the linear </a:t>
            </a:r>
            <a:r>
              <a:rPr lang="en-US" dirty="0" smtClean="0">
                <a:latin typeface="Calibri" charset="0"/>
              </a:rPr>
              <a:t>correlation of </a:t>
            </a:r>
            <a:r>
              <a:rPr lang="en-US" dirty="0">
                <a:latin typeface="Calibri" charset="0"/>
              </a:rPr>
              <a:t>a series </a:t>
            </a:r>
            <a:r>
              <a:rPr lang="en-US" i="1" dirty="0" err="1">
                <a:latin typeface="Calibri" charset="0"/>
              </a:rPr>
              <a:t>x</a:t>
            </a:r>
            <a:r>
              <a:rPr lang="en-US" i="1" baseline="-25000" dirty="0" err="1">
                <a:latin typeface="Calibri" charset="0"/>
              </a:rPr>
              <a:t>t</a:t>
            </a:r>
            <a:r>
              <a:rPr lang="en-US" dirty="0">
                <a:latin typeface="Calibri" charset="0"/>
              </a:rPr>
              <a:t> and </a:t>
            </a:r>
            <a:r>
              <a:rPr lang="en-US" i="1" dirty="0" err="1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err="1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baseline="-25000" dirty="0" err="1" smtClean="0">
                <a:solidFill>
                  <a:srgbClr val="000000"/>
                </a:solidFill>
                <a:latin typeface="Calibri" charset="0"/>
              </a:rPr>
              <a:t>+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>
                <a:latin typeface="Calibri" charset="0"/>
              </a:rPr>
              <a:t>with the linear dependence of {</a:t>
            </a:r>
            <a:r>
              <a:rPr lang="en-US" i="1" dirty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>
                <a:solidFill>
                  <a:srgbClr val="000000"/>
                </a:solidFill>
                <a:latin typeface="Calibri" charset="0"/>
              </a:rPr>
              <a:t>t-1</a:t>
            </a:r>
            <a:r>
              <a:rPr lang="en-US" dirty="0">
                <a:latin typeface="Calibri" charset="0"/>
              </a:rPr>
              <a:t>,</a:t>
            </a:r>
            <a:r>
              <a:rPr lang="en-US" i="1" dirty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>
                <a:solidFill>
                  <a:srgbClr val="000000"/>
                </a:solidFill>
                <a:latin typeface="Calibri" charset="0"/>
              </a:rPr>
              <a:t>t-2</a:t>
            </a:r>
            <a:r>
              <a:rPr lang="en-US" dirty="0">
                <a:latin typeface="Calibri" charset="0"/>
              </a:rPr>
              <a:t>,…,</a:t>
            </a:r>
            <a:r>
              <a:rPr lang="en-US" i="1" dirty="0" err="1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err="1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baseline="-25000" dirty="0">
                <a:solidFill>
                  <a:srgbClr val="000000"/>
                </a:solidFill>
                <a:latin typeface="Calibri" charset="0"/>
              </a:rPr>
              <a:t>-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(</a:t>
            </a:r>
            <a:r>
              <a:rPr lang="en-US" i="1" baseline="-25000" dirty="0">
                <a:solidFill>
                  <a:srgbClr val="000000"/>
                </a:solidFill>
                <a:latin typeface="Calibri" charset="0"/>
              </a:rPr>
              <a:t>k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-</a:t>
            </a:r>
            <a:r>
              <a:rPr lang="en-US" baseline="-25000" dirty="0">
                <a:solidFill>
                  <a:srgbClr val="000000"/>
                </a:solidFill>
                <a:latin typeface="Calibri" charset="0"/>
              </a:rPr>
              <a:t>1)</a:t>
            </a:r>
            <a:r>
              <a:rPr lang="en-US" dirty="0">
                <a:latin typeface="Calibri" charset="0"/>
              </a:rPr>
              <a:t>} removed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  <p:graphicFrame>
        <p:nvGraphicFramePr>
          <p:cNvPr id="109570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701739"/>
              </p:ext>
            </p:extLst>
          </p:nvPr>
        </p:nvGraphicFramePr>
        <p:xfrm>
          <a:off x="1131888" y="3313113"/>
          <a:ext cx="5391150" cy="1419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81" name="Equation" r:id="rId4" imgW="2552700" imgH="673100" progId="Equation.3">
                  <p:embed/>
                </p:oleObj>
              </mc:Choice>
              <mc:Fallback>
                <p:oleObj name="Equation" r:id="rId4" imgW="25527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1888" y="3313113"/>
                        <a:ext cx="5391150" cy="14192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957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4242912"/>
              </p:ext>
            </p:extLst>
          </p:nvPr>
        </p:nvGraphicFramePr>
        <p:xfrm>
          <a:off x="1047750" y="4859210"/>
          <a:ext cx="4076700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82" name="Equation" r:id="rId6" imgW="1930400" imgH="241300" progId="Equation.3">
                  <p:embed/>
                </p:oleObj>
              </mc:Choice>
              <mc:Fallback>
                <p:oleObj name="Equation" r:id="rId6" imgW="1930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7750" y="4859210"/>
                        <a:ext cx="4076700" cy="5064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9573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6067614"/>
              </p:ext>
            </p:extLst>
          </p:nvPr>
        </p:nvGraphicFramePr>
        <p:xfrm>
          <a:off x="1060450" y="5529263"/>
          <a:ext cx="3863975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83" name="Equation" r:id="rId8" imgW="1828800" imgH="241300" progId="Equation.3">
                  <p:embed/>
                </p:oleObj>
              </mc:Choice>
              <mc:Fallback>
                <p:oleObj name="Equation" r:id="rId8" imgW="1828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0450" y="5529263"/>
                        <a:ext cx="3863975" cy="508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719138" y="2803525"/>
            <a:ext cx="77089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7013" indent="-227013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It is defined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as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7033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ACF &amp; PACF for AR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(3) </a:t>
            </a:r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processes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500" y="1105159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24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PACF </a:t>
            </a:r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for AR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(</a:t>
            </a:r>
            <a:r>
              <a:rPr lang="en-US" i="1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) </a:t>
            </a:r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processes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200" y="1165842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777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Using ACF &amp; PACF for model ID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5604636"/>
              </p:ext>
            </p:extLst>
          </p:nvPr>
        </p:nvGraphicFramePr>
        <p:xfrm>
          <a:off x="914400" y="1600200"/>
          <a:ext cx="7315200" cy="1554163"/>
        </p:xfrm>
        <a:graphic>
          <a:graphicData uri="http://schemas.openxmlformats.org/drawingml/2006/table">
            <a:tbl>
              <a:tblPr/>
              <a:tblGrid>
                <a:gridCol w="1828800"/>
                <a:gridCol w="2743200"/>
                <a:gridCol w="2743200"/>
              </a:tblGrid>
              <a:tr h="6397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ACF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PACF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914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AR(</a:t>
                      </a: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Tails </a:t>
                      </a: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off slowly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Cuts off after lag-</a:t>
                      </a:r>
                      <a:r>
                        <a:rPr kumimoji="0" lang="en-US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7514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Moving average (MA) models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7767" name="TextBox 5"/>
          <p:cNvSpPr txBox="1">
            <a:spLocks noChangeArrowheads="1"/>
          </p:cNvSpPr>
          <p:nvPr/>
        </p:nvSpPr>
        <p:spPr bwMode="auto">
          <a:xfrm>
            <a:off x="1389969" y="1387477"/>
            <a:ext cx="6192634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A </a:t>
            </a:r>
            <a:r>
              <a:rPr lang="en-US" i="1" dirty="0" smtClean="0">
                <a:latin typeface="Calibri" charset="0"/>
              </a:rPr>
              <a:t>moving average </a:t>
            </a:r>
            <a:r>
              <a:rPr lang="en-US" dirty="0">
                <a:latin typeface="Calibri" charset="0"/>
              </a:rPr>
              <a:t>model of order </a:t>
            </a:r>
            <a:r>
              <a:rPr lang="en-US" i="1" dirty="0" smtClean="0">
                <a:latin typeface="Calibri" charset="0"/>
              </a:rPr>
              <a:t>q</a:t>
            </a:r>
            <a:r>
              <a:rPr lang="en-US" dirty="0" smtClean="0">
                <a:latin typeface="Calibri" charset="0"/>
              </a:rPr>
              <a:t>, </a:t>
            </a:r>
            <a:r>
              <a:rPr lang="en-US" dirty="0">
                <a:latin typeface="Calibri" charset="0"/>
              </a:rPr>
              <a:t>or </a:t>
            </a:r>
            <a:r>
              <a:rPr lang="en-US" dirty="0" smtClean="0">
                <a:latin typeface="Calibri" charset="0"/>
              </a:rPr>
              <a:t>MA(</a:t>
            </a:r>
            <a:r>
              <a:rPr lang="en-US" i="1" dirty="0" smtClean="0">
                <a:latin typeface="Calibri" charset="0"/>
              </a:rPr>
              <a:t>q</a:t>
            </a:r>
            <a:r>
              <a:rPr lang="en-US" dirty="0" smtClean="0">
                <a:latin typeface="Calibri" charset="0"/>
              </a:rPr>
              <a:t>)</a:t>
            </a:r>
            <a:r>
              <a:rPr lang="en-US" dirty="0">
                <a:latin typeface="Calibri" charset="0"/>
              </a:rPr>
              <a:t>, 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is defined as</a:t>
            </a:r>
          </a:p>
        </p:txBody>
      </p:sp>
      <p:graphicFrame>
        <p:nvGraphicFramePr>
          <p:cNvPr id="117762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1491175"/>
              </p:ext>
            </p:extLst>
          </p:nvPr>
        </p:nvGraphicFramePr>
        <p:xfrm>
          <a:off x="2621762" y="2311243"/>
          <a:ext cx="346075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1" name="Equation" r:id="rId4" imgW="1638300" imgH="228600" progId="Equation.3">
                  <p:embed/>
                </p:oleObj>
              </mc:Choice>
              <mc:Fallback>
                <p:oleObj name="Equation" r:id="rId4" imgW="16383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21762" y="2311243"/>
                        <a:ext cx="3460750" cy="482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7768" name="TextBox 8"/>
          <p:cNvSpPr txBox="1">
            <a:spLocks noChangeArrowheads="1"/>
          </p:cNvSpPr>
          <p:nvPr/>
        </p:nvSpPr>
        <p:spPr bwMode="auto">
          <a:xfrm>
            <a:off x="1389969" y="2784798"/>
            <a:ext cx="486260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27013" indent="0" eaLnBrk="1" hangingPunct="1">
              <a:spcAft>
                <a:spcPts val="1200"/>
              </a:spcAft>
            </a:pPr>
            <a:r>
              <a:rPr lang="en-US" dirty="0" smtClean="0">
                <a:latin typeface="Calibri" charset="0"/>
              </a:rPr>
              <a:t>where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is WN (with 0 mean)</a:t>
            </a:r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389969" y="3390008"/>
            <a:ext cx="6192634" cy="25391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It is simply the current error term plus a weighted sum of the </a:t>
            </a:r>
            <a:r>
              <a:rPr lang="en-US" i="1" dirty="0" smtClean="0">
                <a:latin typeface="Calibri" charset="0"/>
              </a:rPr>
              <a:t>q</a:t>
            </a:r>
            <a:r>
              <a:rPr lang="en-US" dirty="0" smtClean="0">
                <a:latin typeface="Calibri" charset="0"/>
              </a:rPr>
              <a:t> most recent error terms</a:t>
            </a: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Because MA processes are finite sums of stationary WN processes, they are themselves stationary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225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Invertible MA models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7767" name="TextBox 5"/>
          <p:cNvSpPr txBox="1">
            <a:spLocks noChangeArrowheads="1"/>
          </p:cNvSpPr>
          <p:nvPr/>
        </p:nvSpPr>
        <p:spPr bwMode="auto">
          <a:xfrm>
            <a:off x="1020028" y="1337472"/>
            <a:ext cx="713019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We can write out an MA(</a:t>
            </a:r>
            <a:r>
              <a:rPr lang="en-US" i="1" dirty="0" smtClean="0">
                <a:latin typeface="Calibri" charset="0"/>
              </a:rPr>
              <a:t>q</a:t>
            </a:r>
            <a:r>
              <a:rPr lang="en-US" dirty="0" smtClean="0">
                <a:latin typeface="Calibri" charset="0"/>
              </a:rPr>
              <a:t>) model using the backward shift notation, such that</a:t>
            </a: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9146571"/>
              </p:ext>
            </p:extLst>
          </p:nvPr>
        </p:nvGraphicFramePr>
        <p:xfrm>
          <a:off x="1494671" y="2146305"/>
          <a:ext cx="5580063" cy="61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33" name="Equation" r:id="rId4" imgW="2641600" imgH="292100" progId="Equation.3">
                  <p:embed/>
                </p:oleObj>
              </mc:Choice>
              <mc:Fallback>
                <p:oleObj name="Equation" r:id="rId4" imgW="26416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94671" y="2146305"/>
                        <a:ext cx="5580063" cy="6159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9805453"/>
              </p:ext>
            </p:extLst>
          </p:nvPr>
        </p:nvGraphicFramePr>
        <p:xfrm>
          <a:off x="1553980" y="4743478"/>
          <a:ext cx="1931988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34" name="Equation" r:id="rId6" imgW="914400" imgH="241300" progId="Equation.3">
                  <p:embed/>
                </p:oleObj>
              </mc:Choice>
              <mc:Fallback>
                <p:oleObj name="Equation" r:id="rId6" imgW="914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53980" y="4743478"/>
                        <a:ext cx="1931988" cy="508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5"/>
          <p:cNvSpPr txBox="1">
            <a:spLocks noChangeArrowheads="1"/>
          </p:cNvSpPr>
          <p:nvPr/>
        </p:nvSpPr>
        <p:spPr bwMode="auto">
          <a:xfrm>
            <a:off x="1020027" y="2952360"/>
            <a:ext cx="7130195" cy="1800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An MA process is </a:t>
            </a:r>
            <a:r>
              <a:rPr lang="en-US" i="1" dirty="0" smtClean="0">
                <a:latin typeface="Calibri" charset="0"/>
              </a:rPr>
              <a:t>invertible</a:t>
            </a:r>
            <a:r>
              <a:rPr lang="en-US" dirty="0" smtClean="0">
                <a:latin typeface="Calibri" charset="0"/>
              </a:rPr>
              <a:t> if it can be expressed as a stationary autoregressive process of infinite order without an error term</a:t>
            </a: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For example, an MA(1) process with </a:t>
            </a:r>
            <a:r>
              <a:rPr lang="en-US" dirty="0" smtClean="0">
                <a:latin typeface="Symbol" charset="2"/>
                <a:cs typeface="Symbol" charset="2"/>
              </a:rPr>
              <a:t>q</a:t>
            </a:r>
            <a:r>
              <a:rPr lang="en-US" dirty="0" smtClean="0">
                <a:latin typeface="Calibri" charset="0"/>
              </a:rPr>
              <a:t> &lt; |1|</a:t>
            </a:r>
          </a:p>
        </p:txBody>
      </p:sp>
      <p:graphicFrame>
        <p:nvGraphicFramePr>
          <p:cNvPr id="11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2840118"/>
              </p:ext>
            </p:extLst>
          </p:nvPr>
        </p:nvGraphicFramePr>
        <p:xfrm>
          <a:off x="1494671" y="5281232"/>
          <a:ext cx="2173288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35" name="Equation" r:id="rId8" imgW="1028700" imgH="279400" progId="Equation.3">
                  <p:embed/>
                </p:oleObj>
              </mc:Choice>
              <mc:Fallback>
                <p:oleObj name="Equation" r:id="rId8" imgW="10287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94671" y="5281232"/>
                        <a:ext cx="2173288" cy="5857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7095505"/>
              </p:ext>
            </p:extLst>
          </p:nvPr>
        </p:nvGraphicFramePr>
        <p:xfrm>
          <a:off x="1494671" y="5896773"/>
          <a:ext cx="6172200" cy="612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36" name="Equation" r:id="rId10" imgW="2921000" imgH="292100" progId="Equation.3">
                  <p:embed/>
                </p:oleObj>
              </mc:Choice>
              <mc:Fallback>
                <p:oleObj name="Equation" r:id="rId10" imgW="29210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94671" y="5896773"/>
                        <a:ext cx="6172200" cy="612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5492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Topics for today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1856926" y="1601788"/>
            <a:ext cx="5430149" cy="4031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Quick review of</a:t>
            </a:r>
          </a:p>
          <a:p>
            <a:pPr marL="573087" indent="-342900" eaLnBrk="1" hangingPunct="1">
              <a:spcAft>
                <a:spcPts val="600"/>
              </a:spcAft>
              <a:buFont typeface="Courier New"/>
              <a:buChar char="o"/>
            </a:pPr>
            <a:r>
              <a:rPr lang="en-US" dirty="0" err="1" smtClean="0">
                <a:latin typeface="Calibri" charset="0"/>
              </a:rPr>
              <a:t>Correlograms</a:t>
            </a:r>
            <a:endParaRPr lang="en-US" dirty="0" smtClean="0">
              <a:latin typeface="Calibri" charset="0"/>
            </a:endParaRPr>
          </a:p>
          <a:p>
            <a:pPr marL="573087" indent="-342900" eaLnBrk="1" hangingPunct="1">
              <a:spcAft>
                <a:spcPts val="600"/>
              </a:spcAft>
              <a:buFont typeface="Courier New"/>
              <a:buChar char="o"/>
            </a:pPr>
            <a:r>
              <a:rPr lang="en-US" dirty="0">
                <a:latin typeface="Calibri" charset="0"/>
              </a:rPr>
              <a:t>White </a:t>
            </a:r>
            <a:r>
              <a:rPr lang="en-US" dirty="0" smtClean="0">
                <a:latin typeface="Calibri" charset="0"/>
              </a:rPr>
              <a:t>noise</a:t>
            </a:r>
          </a:p>
          <a:p>
            <a:pPr marL="573087" indent="-342900" eaLnBrk="1" hangingPunct="1">
              <a:spcAft>
                <a:spcPts val="600"/>
              </a:spcAft>
              <a:buFont typeface="Courier New"/>
              <a:buChar char="o"/>
            </a:pPr>
            <a:r>
              <a:rPr lang="en-US" dirty="0" smtClean="0">
                <a:latin typeface="Calibri" charset="0"/>
              </a:rPr>
              <a:t>Random walks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Linear stationary models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Autoregressive (AR)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Moving average (MA)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Autoregressive moving </a:t>
            </a:r>
            <a:r>
              <a:rPr lang="en-US" dirty="0">
                <a:latin typeface="Calibri" charset="0"/>
              </a:rPr>
              <a:t>average </a:t>
            </a:r>
            <a:r>
              <a:rPr lang="en-US" dirty="0" smtClean="0">
                <a:latin typeface="Calibri" charset="0"/>
              </a:rPr>
              <a:t>(ARMA)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Using ACF &amp; PACF for model ID</a:t>
            </a:r>
            <a:endParaRPr lang="en-US" dirty="0"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8509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Examples of MA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(</a:t>
            </a:r>
            <a:r>
              <a:rPr lang="en-US" i="1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q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) </a:t>
            </a:r>
            <a:r>
              <a:rPr lang="en-US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processes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197331"/>
            <a:ext cx="8229600" cy="274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837541"/>
            <a:ext cx="8229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95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Using ACF &amp; PACF for model ID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6132627"/>
              </p:ext>
            </p:extLst>
          </p:nvPr>
        </p:nvGraphicFramePr>
        <p:xfrm>
          <a:off x="914400" y="1600200"/>
          <a:ext cx="7315200" cy="2468563"/>
        </p:xfrm>
        <a:graphic>
          <a:graphicData uri="http://schemas.openxmlformats.org/drawingml/2006/table">
            <a:tbl>
              <a:tblPr/>
              <a:tblGrid>
                <a:gridCol w="1828800"/>
                <a:gridCol w="2743200"/>
                <a:gridCol w="2743200"/>
              </a:tblGrid>
              <a:tr h="6397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ACF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PACF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914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AR(</a:t>
                      </a: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Tails </a:t>
                      </a: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off slowly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Cuts off after lag-</a:t>
                      </a:r>
                      <a:r>
                        <a:rPr kumimoji="0" lang="en-US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914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MA(</a:t>
                      </a:r>
                      <a:r>
                        <a:rPr kumimoji="0" lang="en-US" sz="20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q</a:t>
                      </a: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Cuts off after lag-</a:t>
                      </a:r>
                      <a:r>
                        <a:rPr kumimoji="0" lang="en-US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q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Tails </a:t>
                      </a: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off slowly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2020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Autoregressive moving average models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0055" name="TextBox 5"/>
          <p:cNvSpPr txBox="1">
            <a:spLocks noChangeArrowheads="1"/>
          </p:cNvSpPr>
          <p:nvPr/>
        </p:nvSpPr>
        <p:spPr bwMode="auto">
          <a:xfrm>
            <a:off x="1316904" y="1487488"/>
            <a:ext cx="6360176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A time series is </a:t>
            </a:r>
            <a:r>
              <a:rPr lang="en-US" i="1" dirty="0">
                <a:latin typeface="Calibri" charset="0"/>
              </a:rPr>
              <a:t>autoregressive moving average</a:t>
            </a:r>
            <a:r>
              <a:rPr lang="en-US" dirty="0">
                <a:latin typeface="Calibri" charset="0"/>
              </a:rPr>
              <a:t>, or ARMA(</a:t>
            </a:r>
            <a:r>
              <a:rPr lang="en-US" i="1" dirty="0" err="1">
                <a:latin typeface="Calibri" charset="0"/>
              </a:rPr>
              <a:t>p</a:t>
            </a:r>
            <a:r>
              <a:rPr lang="en-US" dirty="0" err="1">
                <a:latin typeface="Calibri" charset="0"/>
              </a:rPr>
              <a:t>,</a:t>
            </a:r>
            <a:r>
              <a:rPr lang="en-US" i="1" dirty="0" err="1">
                <a:latin typeface="Calibri" charset="0"/>
              </a:rPr>
              <a:t>q</a:t>
            </a:r>
            <a:r>
              <a:rPr lang="en-US" dirty="0">
                <a:latin typeface="Calibri" charset="0"/>
              </a:rPr>
              <a:t>), if it is stationary and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  <p:graphicFrame>
        <p:nvGraphicFramePr>
          <p:cNvPr id="130050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3023810"/>
              </p:ext>
            </p:extLst>
          </p:nvPr>
        </p:nvGraphicFramePr>
        <p:xfrm>
          <a:off x="1875275" y="2369029"/>
          <a:ext cx="6011863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25" name="Equation" r:id="rId4" imgW="2844800" imgH="228600" progId="Equation.3">
                  <p:embed/>
                </p:oleObj>
              </mc:Choice>
              <mc:Fallback>
                <p:oleObj name="Equation" r:id="rId4" imgW="2844800" imgH="228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75275" y="2369029"/>
                        <a:ext cx="6011863" cy="482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1316904" y="3107587"/>
            <a:ext cx="647019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We can write out an ARMA(</a:t>
            </a:r>
            <a:r>
              <a:rPr lang="en-US" i="1" dirty="0" err="1" smtClean="0">
                <a:latin typeface="Calibri" charset="0"/>
              </a:rPr>
              <a:t>p</a:t>
            </a:r>
            <a:r>
              <a:rPr lang="en-US" dirty="0" err="1" smtClean="0">
                <a:latin typeface="Calibri" charset="0"/>
              </a:rPr>
              <a:t>,</a:t>
            </a:r>
            <a:r>
              <a:rPr lang="en-US" i="1" dirty="0" err="1" smtClean="0">
                <a:latin typeface="Calibri" charset="0"/>
              </a:rPr>
              <a:t>q</a:t>
            </a:r>
            <a:r>
              <a:rPr lang="en-US" dirty="0" smtClean="0">
                <a:latin typeface="Calibri" charset="0"/>
              </a:rPr>
              <a:t>) model using the backward shift notation, such that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1538869"/>
              </p:ext>
            </p:extLst>
          </p:nvPr>
        </p:nvGraphicFramePr>
        <p:xfrm>
          <a:off x="1875275" y="3939236"/>
          <a:ext cx="2547938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26" name="Equation" r:id="rId6" imgW="1206500" imgH="241300" progId="Equation.3">
                  <p:embed/>
                </p:oleObj>
              </mc:Choice>
              <mc:Fallback>
                <p:oleObj name="Equation" r:id="rId6" imgW="12065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75275" y="3939236"/>
                        <a:ext cx="2547938" cy="509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5"/>
          <p:cNvSpPr txBox="1">
            <a:spLocks noChangeArrowheads="1"/>
          </p:cNvSpPr>
          <p:nvPr/>
        </p:nvSpPr>
        <p:spPr bwMode="auto">
          <a:xfrm>
            <a:off x="1316904" y="4650086"/>
            <a:ext cx="6651024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ARMA models are </a:t>
            </a:r>
            <a:r>
              <a:rPr lang="en-US" i="1" dirty="0" smtClean="0">
                <a:latin typeface="Calibri" charset="0"/>
              </a:rPr>
              <a:t>stationary</a:t>
            </a:r>
            <a:r>
              <a:rPr lang="en-US" dirty="0" smtClean="0">
                <a:latin typeface="Calibri" charset="0"/>
              </a:rPr>
              <a:t> if all roots of </a:t>
            </a:r>
            <a:r>
              <a:rPr lang="en-US" dirty="0" smtClean="0">
                <a:latin typeface="Symbol" charset="2"/>
                <a:cs typeface="Symbol" charset="2"/>
              </a:rPr>
              <a:t>f</a:t>
            </a:r>
            <a:r>
              <a:rPr lang="en-US" dirty="0" smtClean="0">
                <a:latin typeface="Calibri" charset="0"/>
              </a:rPr>
              <a:t>(</a:t>
            </a:r>
            <a:r>
              <a:rPr lang="en-US" b="1" dirty="0" smtClean="0">
                <a:latin typeface="Calibri" charset="0"/>
              </a:rPr>
              <a:t>B</a:t>
            </a:r>
            <a:r>
              <a:rPr lang="en-US" dirty="0" smtClean="0">
                <a:latin typeface="Calibri" charset="0"/>
              </a:rPr>
              <a:t>) &gt; 1</a:t>
            </a: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ARMA models are </a:t>
            </a:r>
            <a:r>
              <a:rPr lang="en-US" i="1" dirty="0" smtClean="0">
                <a:latin typeface="Calibri" charset="0"/>
              </a:rPr>
              <a:t>invertible</a:t>
            </a:r>
            <a:r>
              <a:rPr lang="en-US" dirty="0" smtClean="0">
                <a:latin typeface="Calibri" charset="0"/>
              </a:rPr>
              <a:t> if all roots of </a:t>
            </a:r>
            <a:r>
              <a:rPr lang="en-US" dirty="0" smtClean="0">
                <a:latin typeface="Symbol" charset="2"/>
                <a:cs typeface="Symbol" charset="2"/>
              </a:rPr>
              <a:t>q</a:t>
            </a:r>
            <a:r>
              <a:rPr lang="en-US" dirty="0">
                <a:latin typeface="Calibri" charset="0"/>
              </a:rPr>
              <a:t>(</a:t>
            </a:r>
            <a:r>
              <a:rPr lang="en-US" b="1" dirty="0">
                <a:latin typeface="Calibri" charset="0"/>
              </a:rPr>
              <a:t>B</a:t>
            </a:r>
            <a:r>
              <a:rPr lang="en-US" dirty="0">
                <a:latin typeface="Calibri" charset="0"/>
              </a:rPr>
              <a:t>) </a:t>
            </a:r>
            <a:r>
              <a:rPr lang="en-US" dirty="0" smtClean="0">
                <a:latin typeface="Calibri" charset="0"/>
              </a:rPr>
              <a:t>&gt; 1</a:t>
            </a:r>
          </a:p>
        </p:txBody>
      </p:sp>
    </p:spTree>
    <p:extLst>
      <p:ext uri="{BB962C8B-B14F-4D97-AF65-F5344CB8AC3E}">
        <p14:creationId xmlns:p14="http://schemas.microsoft.com/office/powerpoint/2010/main" val="4003737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Examples of ARMA(</a:t>
            </a:r>
            <a:r>
              <a:rPr lang="en-US" i="1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</a:t>
            </a:r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,</a:t>
            </a:r>
            <a:r>
              <a:rPr lang="en-US" i="1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q</a:t>
            </a:r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) processes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200" y="1345866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628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ACF for ARMA(</a:t>
            </a:r>
            <a:r>
              <a:rPr lang="en-US" i="1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</a:t>
            </a:r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,</a:t>
            </a:r>
            <a:r>
              <a:rPr lang="en-US" i="1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q</a:t>
            </a:r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) processes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98" y="1325848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3459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PACF for ARMA(</a:t>
            </a:r>
            <a:r>
              <a:rPr lang="en-US" i="1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p</a:t>
            </a:r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,</a:t>
            </a:r>
            <a:r>
              <a:rPr lang="en-US" i="1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q</a:t>
            </a:r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) processes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00" y="1315850"/>
            <a:ext cx="822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05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Using ACF &amp; PACF for model ID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752930"/>
              </p:ext>
            </p:extLst>
          </p:nvPr>
        </p:nvGraphicFramePr>
        <p:xfrm>
          <a:off x="914400" y="1600200"/>
          <a:ext cx="7315200" cy="3382963"/>
        </p:xfrm>
        <a:graphic>
          <a:graphicData uri="http://schemas.openxmlformats.org/drawingml/2006/table">
            <a:tbl>
              <a:tblPr/>
              <a:tblGrid>
                <a:gridCol w="1828800"/>
                <a:gridCol w="2743200"/>
                <a:gridCol w="2743200"/>
              </a:tblGrid>
              <a:tr h="6397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1" i="0" u="none" strike="noStrike" cap="none" normalizeH="0" baseline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ACF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PACF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914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AR(</a:t>
                      </a: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Tails </a:t>
                      </a: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off slowly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Cuts off after lag-</a:t>
                      </a:r>
                      <a:r>
                        <a:rPr kumimoji="0" lang="en-US" sz="1800" b="0" i="1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914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MA(</a:t>
                      </a: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q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Cuts off after lag-</a:t>
                      </a:r>
                      <a:r>
                        <a:rPr kumimoji="0" lang="en-US" sz="1800" b="0" i="1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q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Tails </a:t>
                      </a: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off slowly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  <a:tr h="9144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ARMA(</a:t>
                      </a: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,</a:t>
                      </a: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q</a:t>
                      </a: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Tails off (after lag [</a:t>
                      </a:r>
                      <a:r>
                        <a:rPr kumimoji="0" lang="en-US" sz="1800" b="0" i="1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q-p</a:t>
                      </a: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])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Tails off (after lag [</a:t>
                      </a:r>
                      <a:r>
                        <a:rPr kumimoji="0" lang="en-US" sz="1800" b="0" i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p-q</a:t>
                      </a: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])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4480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Nonstationary</a:t>
            </a:r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 time series models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TextBox 5"/>
          <p:cNvSpPr txBox="1">
            <a:spLocks noChangeArrowheads="1"/>
          </p:cNvSpPr>
          <p:nvPr/>
        </p:nvSpPr>
        <p:spPr bwMode="auto">
          <a:xfrm>
            <a:off x="1153882" y="1358933"/>
            <a:ext cx="6807219" cy="4416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If the data appear stationary, we can try various forms of ARMA models</a:t>
            </a: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If not, differencing can often make them stationary</a:t>
            </a: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This leads to the class of </a:t>
            </a:r>
            <a:r>
              <a:rPr lang="en-US" i="1" dirty="0" smtClean="0">
                <a:latin typeface="Calibri" charset="0"/>
              </a:rPr>
              <a:t>autoregressive integrated moving average</a:t>
            </a:r>
            <a:r>
              <a:rPr lang="en-US" dirty="0" smtClean="0">
                <a:latin typeface="Calibri" charset="0"/>
              </a:rPr>
              <a:t> (ARIMA) models</a:t>
            </a: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ARIMA models are indexed with orders (</a:t>
            </a:r>
            <a:r>
              <a:rPr lang="en-US" i="1" dirty="0" err="1" smtClean="0">
                <a:latin typeface="Calibri" charset="0"/>
              </a:rPr>
              <a:t>p</a:t>
            </a:r>
            <a:r>
              <a:rPr lang="en-US" dirty="0" err="1" smtClean="0">
                <a:latin typeface="Calibri" charset="0"/>
              </a:rPr>
              <a:t>,</a:t>
            </a:r>
            <a:r>
              <a:rPr lang="en-US" i="1" dirty="0" err="1" smtClean="0">
                <a:latin typeface="Calibri" charset="0"/>
              </a:rPr>
              <a:t>d</a:t>
            </a:r>
            <a:r>
              <a:rPr lang="en-US" dirty="0" err="1" smtClean="0">
                <a:latin typeface="Calibri" charset="0"/>
              </a:rPr>
              <a:t>,</a:t>
            </a:r>
            <a:r>
              <a:rPr lang="en-US" i="1" dirty="0" err="1" smtClean="0">
                <a:latin typeface="Calibri" charset="0"/>
              </a:rPr>
              <a:t>q</a:t>
            </a:r>
            <a:r>
              <a:rPr lang="en-US" dirty="0" smtClean="0">
                <a:latin typeface="Calibri" charset="0"/>
              </a:rPr>
              <a:t>); the </a:t>
            </a:r>
            <a:r>
              <a:rPr lang="en-US" i="1" dirty="0" smtClean="0">
                <a:latin typeface="Calibri" charset="0"/>
              </a:rPr>
              <a:t>d</a:t>
            </a:r>
            <a:r>
              <a:rPr lang="en-US" dirty="0" smtClean="0">
                <a:latin typeface="Calibri" charset="0"/>
              </a:rPr>
              <a:t> indicates the order of differencing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For </a:t>
            </a:r>
            <a:r>
              <a:rPr lang="en-US" i="1" dirty="0">
                <a:latin typeface="Calibri" charset="0"/>
              </a:rPr>
              <a:t>d</a:t>
            </a:r>
            <a:r>
              <a:rPr lang="en-US" dirty="0">
                <a:latin typeface="Calibri" charset="0"/>
              </a:rPr>
              <a:t> &gt; 0, {</a:t>
            </a:r>
            <a:r>
              <a:rPr lang="en-US" i="1" dirty="0" err="1">
                <a:latin typeface="Calibri" charset="0"/>
              </a:rPr>
              <a:t>x</a:t>
            </a:r>
            <a:r>
              <a:rPr lang="en-US" i="1" baseline="-25000" dirty="0" err="1">
                <a:latin typeface="Calibri" charset="0"/>
              </a:rPr>
              <a:t>t</a:t>
            </a:r>
            <a:r>
              <a:rPr lang="en-US" dirty="0">
                <a:latin typeface="Calibri" charset="0"/>
              </a:rPr>
              <a:t>} is an ARIMA(</a:t>
            </a:r>
            <a:r>
              <a:rPr lang="en-US" i="1" dirty="0" err="1">
                <a:latin typeface="Calibri" charset="0"/>
              </a:rPr>
              <a:t>p</a:t>
            </a:r>
            <a:r>
              <a:rPr lang="en-US" dirty="0" err="1">
                <a:latin typeface="Calibri" charset="0"/>
              </a:rPr>
              <a:t>,</a:t>
            </a:r>
            <a:r>
              <a:rPr lang="en-US" i="1" dirty="0" err="1">
                <a:latin typeface="Calibri" charset="0"/>
              </a:rPr>
              <a:t>d</a:t>
            </a:r>
            <a:r>
              <a:rPr lang="en-US" dirty="0" err="1">
                <a:latin typeface="Calibri" charset="0"/>
              </a:rPr>
              <a:t>,</a:t>
            </a:r>
            <a:r>
              <a:rPr lang="en-US" i="1" dirty="0" err="1">
                <a:latin typeface="Calibri" charset="0"/>
              </a:rPr>
              <a:t>q</a:t>
            </a:r>
            <a:r>
              <a:rPr lang="en-US" dirty="0">
                <a:latin typeface="Calibri" charset="0"/>
              </a:rPr>
              <a:t>) process if </a:t>
            </a:r>
          </a:p>
          <a:p>
            <a:pPr marL="225425" indent="0" eaLnBrk="1" hangingPunct="1">
              <a:spcAft>
                <a:spcPts val="1800"/>
              </a:spcAft>
            </a:pPr>
            <a:r>
              <a:rPr lang="en-US" dirty="0">
                <a:latin typeface="Calibri" charset="0"/>
              </a:rPr>
              <a:t>(1-</a:t>
            </a:r>
            <a:r>
              <a:rPr lang="en-US" b="1" dirty="0">
                <a:latin typeface="Calibri" charset="0"/>
              </a:rPr>
              <a:t>B</a:t>
            </a:r>
            <a:r>
              <a:rPr lang="en-US" dirty="0">
                <a:latin typeface="Calibri" charset="0"/>
              </a:rPr>
              <a:t>)</a:t>
            </a:r>
            <a:r>
              <a:rPr lang="en-US" i="1" baseline="30000" dirty="0">
                <a:latin typeface="Calibri" charset="0"/>
              </a:rPr>
              <a:t>d </a:t>
            </a:r>
            <a:r>
              <a:rPr lang="en-US" i="1" dirty="0" err="1">
                <a:latin typeface="Calibri" charset="0"/>
              </a:rPr>
              <a:t>x</a:t>
            </a:r>
            <a:r>
              <a:rPr lang="en-US" i="1" baseline="-25000" dirty="0" err="1">
                <a:latin typeface="Calibri" charset="0"/>
              </a:rPr>
              <a:t>t</a:t>
            </a:r>
            <a:r>
              <a:rPr lang="en-US" dirty="0">
                <a:latin typeface="Calibri" charset="0"/>
              </a:rPr>
              <a:t> is a causal ARMA(</a:t>
            </a:r>
            <a:r>
              <a:rPr lang="en-US" i="1" dirty="0" err="1">
                <a:latin typeface="Calibri" charset="0"/>
              </a:rPr>
              <a:t>p</a:t>
            </a:r>
            <a:r>
              <a:rPr lang="en-US" dirty="0" err="1">
                <a:latin typeface="Calibri" charset="0"/>
              </a:rPr>
              <a:t>,</a:t>
            </a:r>
            <a:r>
              <a:rPr lang="en-US" i="1" dirty="0" err="1">
                <a:latin typeface="Calibri" charset="0"/>
              </a:rPr>
              <a:t>q</a:t>
            </a:r>
            <a:r>
              <a:rPr lang="en-US" dirty="0">
                <a:latin typeface="Calibri" charset="0"/>
              </a:rPr>
              <a:t>) </a:t>
            </a:r>
            <a:r>
              <a:rPr lang="en-US" dirty="0" smtClean="0">
                <a:latin typeface="Calibri" charset="0"/>
              </a:rPr>
              <a:t>process</a:t>
            </a:r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007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Example of an ARIMA model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871" y="4014073"/>
            <a:ext cx="6400800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71" y="1474010"/>
            <a:ext cx="6400800" cy="2286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893091" y="2018408"/>
            <a:ext cx="19002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+mn-lt"/>
              </a:rPr>
              <a:t>Data do not appear stationary!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93091" y="4526513"/>
            <a:ext cx="19002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+mn-lt"/>
              </a:rPr>
              <a:t>Differenced data look much better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1637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Example of an ARIMA model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871" y="4014073"/>
            <a:ext cx="6400800" cy="2286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871" y="1474010"/>
            <a:ext cx="6400800" cy="2286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886263" y="2134484"/>
            <a:ext cx="19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 err="1" smtClean="0">
                <a:latin typeface="Calibri"/>
              </a:rPr>
              <a:t>x</a:t>
            </a:r>
            <a:r>
              <a:rPr lang="en-US" i="1" baseline="-25000" dirty="0" err="1" smtClean="0">
                <a:latin typeface="Calibri"/>
              </a:rPr>
              <a:t>t</a:t>
            </a:r>
            <a:r>
              <a:rPr lang="en-US" dirty="0" smtClean="0">
                <a:latin typeface="Calibri"/>
              </a:rPr>
              <a:t> </a:t>
            </a:r>
            <a:r>
              <a:rPr lang="en-US" dirty="0" smtClean="0">
                <a:latin typeface="+mn-lt"/>
              </a:rPr>
              <a:t>is ARIMA(1,1,0)</a:t>
            </a:r>
            <a:endParaRPr lang="en-US" dirty="0">
              <a:latin typeface="+mn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886263" y="4642589"/>
            <a:ext cx="19002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dirty="0">
                <a:latin typeface="Calibri"/>
              </a:rPr>
              <a:t>∇</a:t>
            </a:r>
            <a:r>
              <a:rPr lang="en-US" i="1" dirty="0" err="1">
                <a:latin typeface="Calibri"/>
              </a:rPr>
              <a:t>x</a:t>
            </a:r>
            <a:r>
              <a:rPr lang="en-US" i="1" baseline="-25000" dirty="0" err="1">
                <a:latin typeface="Calibri"/>
              </a:rPr>
              <a:t>t</a:t>
            </a:r>
            <a:r>
              <a:rPr lang="en-US" dirty="0">
                <a:latin typeface="Calibri"/>
              </a:rPr>
              <a:t> is </a:t>
            </a:r>
            <a:r>
              <a:rPr lang="en-US" dirty="0" smtClean="0">
                <a:latin typeface="Calibri"/>
              </a:rPr>
              <a:t>AR(1)</a:t>
            </a:r>
            <a:endParaRPr lang="en-US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09776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400" y="1593045"/>
            <a:ext cx="7315200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400" y="1593045"/>
            <a:ext cx="7315200" cy="457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400" y="1593045"/>
            <a:ext cx="7315200" cy="4572000"/>
          </a:xfrm>
          <a:prstGeom prst="rect">
            <a:avLst/>
          </a:prstGeom>
        </p:spPr>
      </p:pic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The </a:t>
            </a:r>
            <a:r>
              <a:rPr lang="en-US" dirty="0" err="1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correlogram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2314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Topics for today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1856926" y="1601788"/>
            <a:ext cx="5430149" cy="4031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Quick review of</a:t>
            </a:r>
          </a:p>
          <a:p>
            <a:pPr marL="573087" indent="-342900" eaLnBrk="1" hangingPunct="1">
              <a:spcAft>
                <a:spcPts val="600"/>
              </a:spcAft>
              <a:buFont typeface="Courier New"/>
              <a:buChar char="o"/>
            </a:pPr>
            <a:r>
              <a:rPr lang="en-US" dirty="0" err="1" smtClean="0">
                <a:latin typeface="Calibri" charset="0"/>
              </a:rPr>
              <a:t>Correlograms</a:t>
            </a:r>
            <a:endParaRPr lang="en-US" dirty="0" smtClean="0">
              <a:latin typeface="Calibri" charset="0"/>
            </a:endParaRPr>
          </a:p>
          <a:p>
            <a:pPr marL="573087" indent="-342900" eaLnBrk="1" hangingPunct="1">
              <a:spcAft>
                <a:spcPts val="600"/>
              </a:spcAft>
              <a:buFont typeface="Courier New"/>
              <a:buChar char="o"/>
            </a:pPr>
            <a:r>
              <a:rPr lang="en-US" dirty="0">
                <a:latin typeface="Calibri" charset="0"/>
              </a:rPr>
              <a:t>White </a:t>
            </a:r>
            <a:r>
              <a:rPr lang="en-US" dirty="0" smtClean="0">
                <a:latin typeface="Calibri" charset="0"/>
              </a:rPr>
              <a:t>noise</a:t>
            </a:r>
          </a:p>
          <a:p>
            <a:pPr marL="573087" indent="-342900" eaLnBrk="1" hangingPunct="1">
              <a:spcAft>
                <a:spcPts val="600"/>
              </a:spcAft>
              <a:buFont typeface="Courier New"/>
              <a:buChar char="o"/>
            </a:pPr>
            <a:r>
              <a:rPr lang="en-US" dirty="0" smtClean="0">
                <a:latin typeface="Calibri" charset="0"/>
              </a:rPr>
              <a:t>Random walks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Linear stationary models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Autoregressive (AR)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Moving average (MA)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Autoregressive moving </a:t>
            </a:r>
            <a:r>
              <a:rPr lang="en-US" dirty="0">
                <a:latin typeface="Calibri" charset="0"/>
              </a:rPr>
              <a:t>average </a:t>
            </a:r>
            <a:r>
              <a:rPr lang="en-US" dirty="0" smtClean="0">
                <a:latin typeface="Calibri" charset="0"/>
              </a:rPr>
              <a:t>(ARMA)</a:t>
            </a:r>
          </a:p>
          <a:p>
            <a:pPr marL="230188" indent="-230188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Using ACF &amp; PACF for model ID</a:t>
            </a:r>
            <a:endParaRPr lang="en-US" dirty="0"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166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White noise (WN)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4035" name="TextBox 5"/>
          <p:cNvSpPr txBox="1">
            <a:spLocks noChangeArrowheads="1"/>
          </p:cNvSpPr>
          <p:nvPr/>
        </p:nvSpPr>
        <p:spPr bwMode="auto">
          <a:xfrm>
            <a:off x="1120227" y="1377953"/>
            <a:ext cx="6868331" cy="1877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eaLnBrk="1" hangingPunct="1">
              <a:spcAft>
                <a:spcPts val="12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A time series {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: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= 1,2,3,…,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n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} is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discrete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white noise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if the variables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1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2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3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…,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n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are</a:t>
            </a:r>
          </a:p>
          <a:p>
            <a:pPr marL="339725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independent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and</a:t>
            </a:r>
          </a:p>
          <a:p>
            <a:pPr marL="339725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identically distributed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with a mean of zero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0238887"/>
              </p:ext>
            </p:extLst>
          </p:nvPr>
        </p:nvGraphicFramePr>
        <p:xfrm>
          <a:off x="1344271" y="4422486"/>
          <a:ext cx="8636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25" name="Equation" r:id="rId4" imgW="431800" imgH="215900" progId="Equation.3">
                  <p:embed/>
                </p:oleObj>
              </mc:Choice>
              <mc:Fallback>
                <p:oleObj name="Equation" r:id="rId4" imgW="431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44271" y="4422486"/>
                        <a:ext cx="8636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120227" y="3600506"/>
            <a:ext cx="68683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eaLnBrk="1" hangingPunct="1">
              <a:spcAft>
                <a:spcPts val="12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Gaussian WN has the following 2</a:t>
            </a:r>
            <a:r>
              <a:rPr lang="en-US" baseline="30000" dirty="0" smtClean="0">
                <a:solidFill>
                  <a:srgbClr val="000000"/>
                </a:solidFill>
                <a:latin typeface="Calibri" charset="0"/>
              </a:rPr>
              <a:t>nd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-order properties: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8232890"/>
              </p:ext>
            </p:extLst>
          </p:nvPr>
        </p:nvGraphicFramePr>
        <p:xfrm>
          <a:off x="2709471" y="4116730"/>
          <a:ext cx="2768600" cy="101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26" name="Equation" r:id="rId6" imgW="1384300" imgH="508000" progId="Equation.3">
                  <p:embed/>
                </p:oleObj>
              </mc:Choice>
              <mc:Fallback>
                <p:oleObj name="Equation" r:id="rId6" imgW="13843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709471" y="4116730"/>
                        <a:ext cx="2768600" cy="101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5479222"/>
              </p:ext>
            </p:extLst>
          </p:nvPr>
        </p:nvGraphicFramePr>
        <p:xfrm>
          <a:off x="5869666" y="4129430"/>
          <a:ext cx="2641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27" name="Equation" r:id="rId8" imgW="1320800" imgH="495300" progId="Equation.3">
                  <p:embed/>
                </p:oleObj>
              </mc:Choice>
              <mc:Fallback>
                <p:oleObj name="Equation" r:id="rId8" imgW="13208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69666" y="4129430"/>
                        <a:ext cx="26416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9120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White noise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196" y="1600200"/>
            <a:ext cx="8229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388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Random walk (RW)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4035" name="TextBox 5"/>
          <p:cNvSpPr txBox="1">
            <a:spLocks noChangeArrowheads="1"/>
          </p:cNvSpPr>
          <p:nvPr/>
        </p:nvSpPr>
        <p:spPr bwMode="auto">
          <a:xfrm>
            <a:off x="1120227" y="1457961"/>
            <a:ext cx="6868331" cy="15081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eaLnBrk="1" hangingPunct="1">
              <a:spcAft>
                <a:spcPts val="12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A time series {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: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= 1,2,3,…,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n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} is a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random walk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if</a:t>
            </a:r>
          </a:p>
          <a:p>
            <a:pPr marL="339725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= </a:t>
            </a:r>
            <a:r>
              <a:rPr lang="en-US" i="1" dirty="0" smtClean="0">
                <a:solidFill>
                  <a:srgbClr val="000000"/>
                </a:solidFill>
                <a:latin typeface="Calibri" charset="0"/>
              </a:rPr>
              <a:t>x</a:t>
            </a:r>
            <a:r>
              <a:rPr lang="en-US" i="1" baseline="-25000" dirty="0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Calibri" charset="0"/>
              </a:rPr>
              <a:t>-1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+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, and</a:t>
            </a:r>
          </a:p>
          <a:p>
            <a:pPr marL="339725" indent="-339725" eaLnBrk="1" hangingPunct="1">
              <a:spcAft>
                <a:spcPts val="1200"/>
              </a:spcAft>
              <a:buFont typeface="+mj-lt"/>
              <a:buAutoNum type="arabicParenR"/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i="1" dirty="0" err="1" smtClean="0">
                <a:solidFill>
                  <a:srgbClr val="000000"/>
                </a:solidFill>
                <a:latin typeface="Calibri" charset="0"/>
              </a:rPr>
              <a:t>w</a:t>
            </a:r>
            <a:r>
              <a:rPr lang="en-US" i="1" baseline="-25000" dirty="0" err="1" smtClean="0">
                <a:solidFill>
                  <a:srgbClr val="000000"/>
                </a:solidFill>
                <a:latin typeface="Calibri" charset="0"/>
              </a:rPr>
              <a:t>t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is white noise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2888750"/>
              </p:ext>
            </p:extLst>
          </p:nvPr>
        </p:nvGraphicFramePr>
        <p:xfrm>
          <a:off x="1344271" y="4242468"/>
          <a:ext cx="8636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49" name="Equation" r:id="rId4" imgW="431800" imgH="215900" progId="Equation.3">
                  <p:embed/>
                </p:oleObj>
              </mc:Choice>
              <mc:Fallback>
                <p:oleObj name="Equation" r:id="rId4" imgW="4318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44271" y="4242468"/>
                        <a:ext cx="8636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1120227" y="3420488"/>
            <a:ext cx="686833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 marL="230188" indent="-230188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eaLnBrk="1" hangingPunct="1">
              <a:spcAft>
                <a:spcPts val="1200"/>
              </a:spcAft>
            </a:pP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RW has the following 2</a:t>
            </a:r>
            <a:r>
              <a:rPr lang="en-US" baseline="30000" dirty="0" smtClean="0">
                <a:solidFill>
                  <a:srgbClr val="000000"/>
                </a:solidFill>
                <a:latin typeface="Calibri" charset="0"/>
              </a:rPr>
              <a:t>nd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-order properties: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6865109"/>
              </p:ext>
            </p:extLst>
          </p:nvPr>
        </p:nvGraphicFramePr>
        <p:xfrm>
          <a:off x="2657703" y="4191000"/>
          <a:ext cx="13716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50" name="Equation" r:id="rId6" imgW="685800" imgH="254000" progId="Equation.3">
                  <p:embed/>
                </p:oleObj>
              </mc:Choice>
              <mc:Fallback>
                <p:oleObj name="Equation" r:id="rId6" imgW="6858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57703" y="4191000"/>
                        <a:ext cx="1371600" cy="50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3075787"/>
              </p:ext>
            </p:extLst>
          </p:nvPr>
        </p:nvGraphicFramePr>
        <p:xfrm>
          <a:off x="4372414" y="4018645"/>
          <a:ext cx="4114800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51" name="Equation" r:id="rId8" imgW="2057400" imgH="546100" progId="Equation.3">
                  <p:embed/>
                </p:oleObj>
              </mc:Choice>
              <mc:Fallback>
                <p:oleObj name="Equation" r:id="rId8" imgW="20574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72414" y="4018645"/>
                        <a:ext cx="4114800" cy="109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307799" y="5540395"/>
            <a:ext cx="4528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Random walks are NOT stationary!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28275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Random walk (RW)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00" y="1600200"/>
            <a:ext cx="8229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818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Iterative approach to model building</a:t>
            </a:r>
          </a:p>
        </p:txBody>
      </p:sp>
      <p:sp>
        <p:nvSpPr>
          <p:cNvPr id="28675" name="TextBox 5"/>
          <p:cNvSpPr txBox="1">
            <a:spLocks noChangeArrowheads="1"/>
          </p:cNvSpPr>
          <p:nvPr/>
        </p:nvSpPr>
        <p:spPr bwMode="auto">
          <a:xfrm>
            <a:off x="2344738" y="1608138"/>
            <a:ext cx="2193925" cy="63976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Postulate general class of models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2344738" y="2722563"/>
            <a:ext cx="2193925" cy="63976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Identify candidate model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344738" y="3871913"/>
            <a:ext cx="2193925" cy="63976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Estimate parameters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7" name="TextBox 5"/>
          <p:cNvSpPr txBox="1">
            <a:spLocks noChangeArrowheads="1"/>
          </p:cNvSpPr>
          <p:nvPr/>
        </p:nvSpPr>
        <p:spPr bwMode="auto">
          <a:xfrm>
            <a:off x="2344738" y="4975225"/>
            <a:ext cx="2193925" cy="639763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800">
                <a:solidFill>
                  <a:srgbClr val="FFFFFF"/>
                </a:solidFill>
                <a:latin typeface="Calibri" charset="0"/>
              </a:rPr>
              <a:t>Diagnostics:</a:t>
            </a:r>
          </a:p>
          <a:p>
            <a:pPr algn="ctr" eaLnBrk="1" hangingPunct="1"/>
            <a:r>
              <a:rPr lang="en-US" sz="1800">
                <a:solidFill>
                  <a:srgbClr val="FFFFFF"/>
                </a:solidFill>
                <a:latin typeface="Calibri" charset="0"/>
              </a:rPr>
              <a:t>is model adequate?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5578475" y="4975225"/>
            <a:ext cx="2193925" cy="639763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 sz="1800">
                <a:solidFill>
                  <a:srgbClr val="FFFFFF"/>
                </a:solidFill>
                <a:latin typeface="Calibri" charset="0"/>
              </a:rPr>
              <a:t>Use model for forecasting or control</a:t>
            </a:r>
            <a:endParaRPr lang="en-US" sz="1800">
              <a:solidFill>
                <a:srgbClr val="000000"/>
              </a:solidFill>
              <a:latin typeface="Calibri" charset="0"/>
            </a:endParaRPr>
          </a:p>
        </p:txBody>
      </p:sp>
      <p:cxnSp>
        <p:nvCxnSpPr>
          <p:cNvPr id="10" name="Straight Arrow Connector 9"/>
          <p:cNvCxnSpPr>
            <a:stCxn id="28675" idx="2"/>
            <a:endCxn id="5" idx="0"/>
          </p:cNvCxnSpPr>
          <p:nvPr/>
        </p:nvCxnSpPr>
        <p:spPr>
          <a:xfrm rot="5400000">
            <a:off x="3205956" y="2485232"/>
            <a:ext cx="473075" cy="158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2"/>
            <a:endCxn id="6" idx="0"/>
          </p:cNvCxnSpPr>
          <p:nvPr/>
        </p:nvCxnSpPr>
        <p:spPr>
          <a:xfrm rot="5400000">
            <a:off x="3186906" y="3617119"/>
            <a:ext cx="511175" cy="158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2"/>
            <a:endCxn id="7" idx="0"/>
          </p:cNvCxnSpPr>
          <p:nvPr/>
        </p:nvCxnSpPr>
        <p:spPr>
          <a:xfrm rot="5400000">
            <a:off x="3211513" y="4743450"/>
            <a:ext cx="461962" cy="158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7" idx="1"/>
            <a:endCxn id="5" idx="1"/>
          </p:cNvCxnSpPr>
          <p:nvPr/>
        </p:nvCxnSpPr>
        <p:spPr>
          <a:xfrm rot="10800000">
            <a:off x="2344738" y="3041650"/>
            <a:ext cx="1587" cy="2252663"/>
          </a:xfrm>
          <a:prstGeom prst="bentConnector3">
            <a:avLst>
              <a:gd name="adj1" fmla="val 58890510"/>
            </a:avLst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533" name="TextBox 31"/>
          <p:cNvSpPr txBox="1">
            <a:spLocks noChangeArrowheads="1"/>
          </p:cNvSpPr>
          <p:nvPr/>
        </p:nvSpPr>
        <p:spPr bwMode="auto">
          <a:xfrm>
            <a:off x="1562100" y="5294313"/>
            <a:ext cx="641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>
                <a:solidFill>
                  <a:srgbClr val="7F7F7F"/>
                </a:solidFill>
                <a:latin typeface="Calibri" charset="0"/>
              </a:rPr>
              <a:t>No</a:t>
            </a:r>
          </a:p>
        </p:txBody>
      </p:sp>
      <p:sp>
        <p:nvSpPr>
          <p:cNvPr id="107534" name="TextBox 37"/>
          <p:cNvSpPr txBox="1">
            <a:spLocks noChangeArrowheads="1"/>
          </p:cNvSpPr>
          <p:nvPr/>
        </p:nvSpPr>
        <p:spPr bwMode="auto">
          <a:xfrm>
            <a:off x="4732338" y="5294313"/>
            <a:ext cx="6397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Aft>
                <a:spcPts val="1800"/>
              </a:spcAft>
            </a:pPr>
            <a:r>
              <a:rPr lang="en-US">
                <a:solidFill>
                  <a:srgbClr val="7F7F7F"/>
                </a:solidFill>
                <a:latin typeface="Calibri" charset="0"/>
              </a:rPr>
              <a:t>Yes</a:t>
            </a:r>
          </a:p>
        </p:txBody>
      </p:sp>
      <p:cxnSp>
        <p:nvCxnSpPr>
          <p:cNvPr id="25" name="Straight Arrow Connector 24"/>
          <p:cNvCxnSpPr>
            <a:stCxn id="7" idx="3"/>
            <a:endCxn id="8" idx="1"/>
          </p:cNvCxnSpPr>
          <p:nvPr/>
        </p:nvCxnSpPr>
        <p:spPr>
          <a:xfrm>
            <a:off x="4538663" y="5294313"/>
            <a:ext cx="1039812" cy="1587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4994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Linear stationary models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5716" name="TextBox 5"/>
          <p:cNvSpPr txBox="1">
            <a:spLocks noChangeArrowheads="1"/>
          </p:cNvSpPr>
          <p:nvPr/>
        </p:nvSpPr>
        <p:spPr bwMode="auto">
          <a:xfrm>
            <a:off x="1103057" y="1576388"/>
            <a:ext cx="6937887" cy="1800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latin typeface="Calibri" charset="0"/>
              </a:rPr>
              <a:t>We saw </a:t>
            </a:r>
            <a:r>
              <a:rPr lang="en-US" dirty="0" smtClean="0">
                <a:latin typeface="Calibri" charset="0"/>
              </a:rPr>
              <a:t>last week that </a:t>
            </a:r>
            <a:r>
              <a:rPr lang="en-US" dirty="0">
                <a:latin typeface="Calibri" charset="0"/>
              </a:rPr>
              <a:t>linear filters are a useful way of modeling time series</a:t>
            </a:r>
          </a:p>
          <a:p>
            <a:pPr marL="230188" indent="-230188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>
                <a:solidFill>
                  <a:srgbClr val="000000"/>
                </a:solidFill>
                <a:latin typeface="Calibri" charset="0"/>
              </a:rPr>
              <a:t>Here we extend those ideas to a general class of models call autoregressive moving average (ARMA</a:t>
            </a:r>
            <a:r>
              <a:rPr lang="en-US" dirty="0" smtClean="0">
                <a:solidFill>
                  <a:srgbClr val="000000"/>
                </a:solidFill>
                <a:latin typeface="Calibri" charset="0"/>
              </a:rPr>
              <a:t>)</a:t>
            </a:r>
            <a:endParaRPr lang="en-US" dirty="0">
              <a:solidFill>
                <a:srgbClr val="00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189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38349</TotalTime>
  <Words>1336</Words>
  <Application>Microsoft Macintosh PowerPoint</Application>
  <PresentationFormat>On-screen Show (4:3)</PresentationFormat>
  <Paragraphs>171</Paragraphs>
  <Slides>30</Slides>
  <Notes>30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2" baseType="lpstr">
      <vt:lpstr>Office Theme</vt:lpstr>
      <vt:lpstr>Equation</vt:lpstr>
      <vt:lpstr>Introduction to stochastic processes</vt:lpstr>
      <vt:lpstr>Topics for today</vt:lpstr>
      <vt:lpstr>The correlogram</vt:lpstr>
      <vt:lpstr>White noise (WN)</vt:lpstr>
      <vt:lpstr>White noise</vt:lpstr>
      <vt:lpstr>Random walk (RW)</vt:lpstr>
      <vt:lpstr>Random walk (RW)</vt:lpstr>
      <vt:lpstr>Iterative approach to model building</vt:lpstr>
      <vt:lpstr>Linear stationary models</vt:lpstr>
      <vt:lpstr>Autoregressive (AR) models</vt:lpstr>
      <vt:lpstr>Stationary &amp; nonstationary AR models</vt:lpstr>
      <vt:lpstr>Stationary &amp; nonstationary AR models</vt:lpstr>
      <vt:lpstr>Examples of AR(1) processes</vt:lpstr>
      <vt:lpstr>Partial autocorrelation function</vt:lpstr>
      <vt:lpstr>ACF &amp; PACF for AR(3) processes</vt:lpstr>
      <vt:lpstr>PACF for AR(p) processes</vt:lpstr>
      <vt:lpstr>Using ACF &amp; PACF for model ID</vt:lpstr>
      <vt:lpstr>Moving average (MA) models</vt:lpstr>
      <vt:lpstr>Invertible MA models</vt:lpstr>
      <vt:lpstr>Examples of MA(q) processes</vt:lpstr>
      <vt:lpstr>Using ACF &amp; PACF for model ID</vt:lpstr>
      <vt:lpstr>Autoregressive moving average models</vt:lpstr>
      <vt:lpstr>Examples of ARMA(p,q) processes</vt:lpstr>
      <vt:lpstr>ACF for ARMA(p,q) processes</vt:lpstr>
      <vt:lpstr>PACF for ARMA(p,q) processes</vt:lpstr>
      <vt:lpstr>Using ACF &amp; PACF for model ID</vt:lpstr>
      <vt:lpstr>Nonstationary time series models</vt:lpstr>
      <vt:lpstr>Example of an ARIMA model</vt:lpstr>
      <vt:lpstr>Example of an ARIMA model</vt:lpstr>
      <vt:lpstr>Topics for today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Evaluating large-scale effects of hatchery supplementation on Chinook salmon from the Snake River</dc:title>
  <dc:creator/>
  <cp:lastModifiedBy>Mark</cp:lastModifiedBy>
  <cp:revision>1549</cp:revision>
  <dcterms:created xsi:type="dcterms:W3CDTF">2011-05-03T16:22:23Z</dcterms:created>
  <dcterms:modified xsi:type="dcterms:W3CDTF">2017-01-03T14:38:32Z</dcterms:modified>
</cp:coreProperties>
</file>